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0"/>
  </p:notesMasterIdLst>
  <p:handoutMasterIdLst>
    <p:handoutMasterId r:id="rId11"/>
  </p:handoutMasterIdLst>
  <p:sldIdLst>
    <p:sldId id="256" r:id="rId2"/>
    <p:sldId id="257" r:id="rId3"/>
    <p:sldId id="260" r:id="rId4"/>
    <p:sldId id="264" r:id="rId5"/>
    <p:sldId id="267" r:id="rId6"/>
    <p:sldId id="265" r:id="rId7"/>
    <p:sldId id="261" r:id="rId8"/>
    <p:sldId id="268" r:id="rId9"/>
  </p:sldIdLst>
  <p:sldSz cx="9144000" cy="6858000" type="screen4x3"/>
  <p:notesSz cx="7034213" cy="92837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43" autoAdjust="0"/>
  </p:normalViewPr>
  <p:slideViewPr>
    <p:cSldViewPr>
      <p:cViewPr varScale="1">
        <p:scale>
          <a:sx n="73" d="100"/>
          <a:sy n="73" d="100"/>
        </p:scale>
        <p:origin x="188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60419" name="Rectangle 3"/>
          <p:cNvSpPr>
            <a:spLocks noGrp="1" noChangeArrowheads="1"/>
          </p:cNvSpPr>
          <p:nvPr>
            <p:ph type="dt" sz="quarter" idx="1"/>
          </p:nvPr>
        </p:nvSpPr>
        <p:spPr bwMode="auto">
          <a:xfrm>
            <a:off x="3984625" y="0"/>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pPr>
              <a:defRPr/>
            </a:pPr>
            <a:endParaRPr lang="en-US" altLang="en-US"/>
          </a:p>
        </p:txBody>
      </p:sp>
      <p:sp>
        <p:nvSpPr>
          <p:cNvPr id="60420" name="Rectangle 4"/>
          <p:cNvSpPr>
            <a:spLocks noGrp="1" noChangeArrowheads="1"/>
          </p:cNvSpPr>
          <p:nvPr>
            <p:ph type="ftr" sz="quarter" idx="2"/>
          </p:nvPr>
        </p:nvSpPr>
        <p:spPr bwMode="auto">
          <a:xfrm>
            <a:off x="0" y="8818563"/>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pPr>
              <a:defRPr/>
            </a:pPr>
            <a:endParaRPr lang="en-US" altLang="en-US"/>
          </a:p>
        </p:txBody>
      </p:sp>
      <p:sp>
        <p:nvSpPr>
          <p:cNvPr id="60421" name="Rectangle 5"/>
          <p:cNvSpPr>
            <a:spLocks noGrp="1" noChangeArrowheads="1"/>
          </p:cNvSpPr>
          <p:nvPr>
            <p:ph type="sldNum" sz="quarter" idx="3"/>
          </p:nvPr>
        </p:nvSpPr>
        <p:spPr bwMode="auto">
          <a:xfrm>
            <a:off x="3984625" y="8818563"/>
            <a:ext cx="3048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38A123FD-B8B7-4788-A30F-F16245C8BF5C}" type="slidenum">
              <a:rPr lang="en-US" altLang="en-US"/>
              <a:pPr/>
              <a:t>‹#›</a:t>
            </a:fld>
            <a:endParaRPr lang="en-US" altLang="en-US"/>
          </a:p>
        </p:txBody>
      </p:sp>
    </p:spTree>
    <p:extLst>
      <p:ext uri="{BB962C8B-B14F-4D97-AF65-F5344CB8AC3E}">
        <p14:creationId xmlns:p14="http://schemas.microsoft.com/office/powerpoint/2010/main" val="150313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pPr>
              <a:defRPr/>
            </a:pPr>
            <a:fld id="{34A83481-2554-47D6-ADA2-95F2EED51F76}" type="datetimeFigureOut">
              <a:rPr lang="en-US"/>
              <a:pPr>
                <a:defRPr/>
              </a:pPr>
              <a:t>11/7/2014</a:t>
            </a:fld>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506C573-B53D-4014-8568-CF2DC6AAD2B5}" type="slidenum">
              <a:rPr lang="en-US" altLang="en-US"/>
              <a:pPr/>
              <a:t>‹#›</a:t>
            </a:fld>
            <a:endParaRPr lang="en-US" altLang="en-US"/>
          </a:p>
        </p:txBody>
      </p:sp>
    </p:spTree>
    <p:extLst>
      <p:ext uri="{BB962C8B-B14F-4D97-AF65-F5344CB8AC3E}">
        <p14:creationId xmlns:p14="http://schemas.microsoft.com/office/powerpoint/2010/main" val="2180734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D1F9DEE-86CF-49EB-98DA-4F39FB76C7DC}" type="slidenum">
              <a:rPr lang="en-US" altLang="en-US"/>
              <a:pPr/>
              <a:t>5</a:t>
            </a:fld>
            <a:endParaRPr lang="en-US" altLang="en-US"/>
          </a:p>
        </p:txBody>
      </p:sp>
    </p:spTree>
    <p:extLst>
      <p:ext uri="{BB962C8B-B14F-4D97-AF65-F5344CB8AC3E}">
        <p14:creationId xmlns:p14="http://schemas.microsoft.com/office/powerpoint/2010/main" val="121179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Each site should update the appropriate row on the table and send to FHI 360 CRM each month.  This report gets circulated to the protocol team by the end of the month.</a:t>
            </a:r>
          </a:p>
          <a:p>
            <a:pPr eaLnBrk="1" hangingPunct="1">
              <a:spcBef>
                <a:spcPct val="0"/>
              </a:spcBef>
            </a:pPr>
            <a:endParaRPr lang="en-US" altLang="en-US" smtClean="0"/>
          </a:p>
          <a:p>
            <a:pPr eaLnBrk="1" hangingPunct="1">
              <a:spcBef>
                <a:spcPct val="0"/>
              </a:spcBef>
            </a:pPr>
            <a:r>
              <a:rPr lang="en-US" altLang="en-US" smtClean="0"/>
              <a:t>Walk through these columns in a bit more detail, it seems to always confuse sites.  For example, # parent study pregnancies includes any woman with a single positive pregnancy test (not 2 consecutive…that is part of 016 eligibility).  # eligible for 016 are participants who meet all 016 eligibility criteria.  Columns 3-5 should sum to equal column 2 (#eligible for 016), etc.</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99CBF6E-7080-45B6-9DBD-EFB9E0BA341D}" type="slidenum">
              <a:rPr lang="en-US" altLang="en-US"/>
              <a:pPr/>
              <a:t>7</a:t>
            </a:fld>
            <a:endParaRPr lang="en-US" altLang="en-US"/>
          </a:p>
        </p:txBody>
      </p:sp>
    </p:spTree>
    <p:extLst>
      <p:ext uri="{BB962C8B-B14F-4D97-AF65-F5344CB8AC3E}">
        <p14:creationId xmlns:p14="http://schemas.microsoft.com/office/powerpoint/2010/main" val="37650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p>
          </p:txBody>
        </p:sp>
      </p:grpSp>
      <p:sp>
        <p:nvSpPr>
          <p:cNvPr id="41987"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4198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13" name="Rectangle 6"/>
          <p:cNvSpPr>
            <a:spLocks noGrp="1" noChangeArrowheads="1"/>
          </p:cNvSpPr>
          <p:nvPr>
            <p:ph type="ftr" sz="quarter" idx="11"/>
          </p:nvPr>
        </p:nvSpPr>
        <p:spPr/>
        <p:txBody>
          <a:bodyPr/>
          <a:lstStyle>
            <a:lvl1pPr>
              <a:defRPr/>
            </a:lvl1pPr>
          </a:lstStyle>
          <a:p>
            <a:pPr>
              <a:defRPr/>
            </a:pPr>
            <a:endParaRPr lang="en-US" alt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2E4C7C2D-6EBA-4650-8883-4B83384FC833}" type="slidenum">
              <a:rPr lang="en-US" altLang="en-US"/>
              <a:pPr/>
              <a:t>‹#›</a:t>
            </a:fld>
            <a:endParaRPr lang="en-US" altLang="en-US"/>
          </a:p>
        </p:txBody>
      </p:sp>
    </p:spTree>
    <p:extLst>
      <p:ext uri="{BB962C8B-B14F-4D97-AF65-F5344CB8AC3E}">
        <p14:creationId xmlns:p14="http://schemas.microsoft.com/office/powerpoint/2010/main" val="107951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AFEB961-6235-4203-A999-9DB4965F42F3}" type="slidenum">
              <a:rPr lang="en-US" altLang="en-US"/>
              <a:pPr/>
              <a:t>‹#›</a:t>
            </a:fld>
            <a:endParaRPr lang="en-US" altLang="en-US"/>
          </a:p>
        </p:txBody>
      </p:sp>
    </p:spTree>
    <p:extLst>
      <p:ext uri="{BB962C8B-B14F-4D97-AF65-F5344CB8AC3E}">
        <p14:creationId xmlns:p14="http://schemas.microsoft.com/office/powerpoint/2010/main" val="132066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EE47FF7-EE27-42DF-B9B4-BFD8ECFA8CF7}" type="slidenum">
              <a:rPr lang="en-US" altLang="en-US"/>
              <a:pPr/>
              <a:t>‹#›</a:t>
            </a:fld>
            <a:endParaRPr lang="en-US" altLang="en-US"/>
          </a:p>
        </p:txBody>
      </p:sp>
    </p:spTree>
    <p:extLst>
      <p:ext uri="{BB962C8B-B14F-4D97-AF65-F5344CB8AC3E}">
        <p14:creationId xmlns:p14="http://schemas.microsoft.com/office/powerpoint/2010/main" val="99619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1E8FE8E-276E-499B-8243-6D7787DB660F}" type="slidenum">
              <a:rPr lang="en-US" altLang="en-US"/>
              <a:pPr/>
              <a:t>‹#›</a:t>
            </a:fld>
            <a:endParaRPr lang="en-US" altLang="en-US"/>
          </a:p>
        </p:txBody>
      </p:sp>
    </p:spTree>
    <p:extLst>
      <p:ext uri="{BB962C8B-B14F-4D97-AF65-F5344CB8AC3E}">
        <p14:creationId xmlns:p14="http://schemas.microsoft.com/office/powerpoint/2010/main" val="405959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DE100F8-7FEF-41BB-BB22-EEE53DD4F736}" type="slidenum">
              <a:rPr lang="en-US" altLang="en-US"/>
              <a:pPr/>
              <a:t>‹#›</a:t>
            </a:fld>
            <a:endParaRPr lang="en-US" altLang="en-US"/>
          </a:p>
        </p:txBody>
      </p:sp>
    </p:spTree>
    <p:extLst>
      <p:ext uri="{BB962C8B-B14F-4D97-AF65-F5344CB8AC3E}">
        <p14:creationId xmlns:p14="http://schemas.microsoft.com/office/powerpoint/2010/main" val="301221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570B20E-EF93-4851-AB3A-75003A979699}" type="slidenum">
              <a:rPr lang="en-US" altLang="en-US"/>
              <a:pPr/>
              <a:t>‹#›</a:t>
            </a:fld>
            <a:endParaRPr lang="en-US" altLang="en-US"/>
          </a:p>
        </p:txBody>
      </p:sp>
    </p:spTree>
    <p:extLst>
      <p:ext uri="{BB962C8B-B14F-4D97-AF65-F5344CB8AC3E}">
        <p14:creationId xmlns:p14="http://schemas.microsoft.com/office/powerpoint/2010/main" val="399095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62DE562-3A5B-421F-AC27-745C81B93CF5}" type="slidenum">
              <a:rPr lang="en-US" altLang="en-US"/>
              <a:pPr/>
              <a:t>‹#›</a:t>
            </a:fld>
            <a:endParaRPr lang="en-US" altLang="en-US"/>
          </a:p>
        </p:txBody>
      </p:sp>
    </p:spTree>
    <p:extLst>
      <p:ext uri="{BB962C8B-B14F-4D97-AF65-F5344CB8AC3E}">
        <p14:creationId xmlns:p14="http://schemas.microsoft.com/office/powerpoint/2010/main" val="240046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6ED7D5D-A91F-4102-814B-DD278167884A}" type="slidenum">
              <a:rPr lang="en-US" altLang="en-US"/>
              <a:pPr/>
              <a:t>‹#›</a:t>
            </a:fld>
            <a:endParaRPr lang="en-US" altLang="en-US"/>
          </a:p>
        </p:txBody>
      </p:sp>
    </p:spTree>
    <p:extLst>
      <p:ext uri="{BB962C8B-B14F-4D97-AF65-F5344CB8AC3E}">
        <p14:creationId xmlns:p14="http://schemas.microsoft.com/office/powerpoint/2010/main" val="80422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A1640F5-7ACF-49AE-B7D4-EBAA5A163279}" type="slidenum">
              <a:rPr lang="en-US" altLang="en-US"/>
              <a:pPr/>
              <a:t>‹#›</a:t>
            </a:fld>
            <a:endParaRPr lang="en-US" altLang="en-US"/>
          </a:p>
        </p:txBody>
      </p:sp>
    </p:spTree>
    <p:extLst>
      <p:ext uri="{BB962C8B-B14F-4D97-AF65-F5344CB8AC3E}">
        <p14:creationId xmlns:p14="http://schemas.microsoft.com/office/powerpoint/2010/main" val="245973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EF137E0-8F2A-4707-A8CC-544A2E8F74DB}" type="slidenum">
              <a:rPr lang="en-US" altLang="en-US"/>
              <a:pPr/>
              <a:t>‹#›</a:t>
            </a:fld>
            <a:endParaRPr lang="en-US" altLang="en-US"/>
          </a:p>
        </p:txBody>
      </p:sp>
    </p:spTree>
    <p:extLst>
      <p:ext uri="{BB962C8B-B14F-4D97-AF65-F5344CB8AC3E}">
        <p14:creationId xmlns:p14="http://schemas.microsoft.com/office/powerpoint/2010/main" val="403417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85AB8DC-F4A0-4744-B28F-A93955D0E939}" type="slidenum">
              <a:rPr lang="en-US" altLang="en-US"/>
              <a:pPr/>
              <a:t>‹#›</a:t>
            </a:fld>
            <a:endParaRPr lang="en-US" altLang="en-US"/>
          </a:p>
        </p:txBody>
      </p:sp>
    </p:spTree>
    <p:extLst>
      <p:ext uri="{BB962C8B-B14F-4D97-AF65-F5344CB8AC3E}">
        <p14:creationId xmlns:p14="http://schemas.microsoft.com/office/powerpoint/2010/main" val="236525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lt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lt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5DBAE105-6ED5-417D-9675-CCF90DDE98FF}" type="slidenum">
              <a:rPr lang="en-US" altLang="en-US"/>
              <a:pPr/>
              <a:t>‹#›</a:t>
            </a:fld>
            <a:endParaRPr lang="en-US" altLang="en-US"/>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latin typeface="Arial" charset="0"/>
              </a:endParaRPr>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latin typeface="Arial" charset="0"/>
              </a:endParaRPr>
            </a:p>
          </p:txBody>
        </p:sp>
        <p:sp>
          <p:nvSpPr>
            <p:cNvPr id="1035" name="Rectangle 11"/>
            <p:cNvSpPr>
              <a:spLocks noChangeArrowheads="1"/>
            </p:cNvSpPr>
            <p:nvPr/>
          </p:nvSpPr>
          <p:spPr bwMode="auto">
            <a:xfrm>
              <a:off x="176" y="241"/>
              <a:ext cx="5326" cy="89"/>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latin typeface="Arial" charset="0"/>
              </a:endParaRPr>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smtClean="0">
                <a:latin typeface="Arial" charset="0"/>
              </a:endParaRPr>
            </a:p>
          </p:txBody>
        </p:sp>
      </p:gr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b="1" smtClean="0"/>
              <a:t>MTN-016</a:t>
            </a:r>
          </a:p>
        </p:txBody>
      </p:sp>
      <p:sp>
        <p:nvSpPr>
          <p:cNvPr id="3075" name="Rectangle 3"/>
          <p:cNvSpPr>
            <a:spLocks noGrp="1" noChangeArrowheads="1"/>
          </p:cNvSpPr>
          <p:nvPr>
            <p:ph type="subTitle" idx="1"/>
          </p:nvPr>
        </p:nvSpPr>
        <p:spPr/>
        <p:txBody>
          <a:bodyPr/>
          <a:lstStyle/>
          <a:p>
            <a:pPr eaLnBrk="1" hangingPunct="1"/>
            <a:r>
              <a:rPr lang="en-US" altLang="en-US" sz="3200" b="1" dirty="0" smtClean="0"/>
              <a:t>Source Documentation, Resources, </a:t>
            </a:r>
            <a:r>
              <a:rPr lang="en-US" altLang="en-US" sz="3200" b="1" dirty="0" smtClean="0"/>
              <a:t>Additional Tips, and </a:t>
            </a:r>
            <a:r>
              <a:rPr lang="en-US" altLang="en-US" sz="3200" b="1" dirty="0" smtClean="0"/>
              <a:t>Reporting</a:t>
            </a:r>
          </a:p>
        </p:txBody>
      </p:sp>
      <p:pic>
        <p:nvPicPr>
          <p:cNvPr id="3076"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480060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157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762000"/>
          </a:xfrm>
        </p:spPr>
        <p:txBody>
          <a:bodyPr/>
          <a:lstStyle/>
          <a:p>
            <a:pPr eaLnBrk="1" hangingPunct="1"/>
            <a:r>
              <a:rPr lang="en-US" altLang="en-US" b="1" smtClean="0"/>
              <a:t>Source Documentation</a:t>
            </a:r>
          </a:p>
        </p:txBody>
      </p:sp>
      <p:sp>
        <p:nvSpPr>
          <p:cNvPr id="4099" name="Rectangle 3"/>
          <p:cNvSpPr>
            <a:spLocks noGrp="1" noChangeArrowheads="1"/>
          </p:cNvSpPr>
          <p:nvPr>
            <p:ph type="body" idx="1"/>
          </p:nvPr>
        </p:nvSpPr>
        <p:spPr>
          <a:xfrm>
            <a:off x="457200" y="1524000"/>
            <a:ext cx="8229600" cy="4606925"/>
          </a:xfrm>
        </p:spPr>
        <p:txBody>
          <a:bodyPr/>
          <a:lstStyle/>
          <a:p>
            <a:pPr eaLnBrk="1" hangingPunct="1"/>
            <a:r>
              <a:rPr lang="en-US" altLang="en-US" smtClean="0"/>
              <a:t>All staff should have a thorough understanding of the Source Documentation SOP</a:t>
            </a:r>
          </a:p>
          <a:p>
            <a:pPr eaLnBrk="1" hangingPunct="1"/>
            <a:r>
              <a:rPr lang="en-US" altLang="en-US" smtClean="0"/>
              <a:t>Use certified copies when appropriate to reduce duplication of effort </a:t>
            </a:r>
            <a:r>
              <a:rPr lang="en-US" altLang="en-US" i="1" smtClean="0"/>
              <a:t>and </a:t>
            </a:r>
            <a:r>
              <a:rPr lang="en-US" altLang="en-US" smtClean="0"/>
              <a:t>to ensure the MTN-016 participant binder can stand on its own.  </a:t>
            </a:r>
          </a:p>
          <a:p>
            <a:pPr lvl="1" eaLnBrk="1" hangingPunct="1"/>
            <a:r>
              <a:rPr lang="en-US" altLang="en-US" smtClean="0"/>
              <a:t>Outside medical records</a:t>
            </a:r>
          </a:p>
          <a:p>
            <a:pPr lvl="1" eaLnBrk="1" hangingPunct="1"/>
            <a:r>
              <a:rPr lang="en-US" altLang="en-US" smtClean="0"/>
              <a:t>Parent protocol study documents</a:t>
            </a:r>
          </a:p>
          <a:p>
            <a:pPr lvl="1" eaLnBrk="1" hangingPunct="1"/>
            <a:endParaRPr lang="en-US" altLang="en-US" smtClean="0"/>
          </a:p>
        </p:txBody>
      </p:sp>
      <p:pic>
        <p:nvPicPr>
          <p:cNvPr id="4100"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075"/>
    </mc:Choice>
    <mc:Fallback>
      <p:transition spd="slow" advTm="56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533400"/>
            <a:ext cx="8382000" cy="762000"/>
          </a:xfrm>
        </p:spPr>
        <p:txBody>
          <a:bodyPr/>
          <a:lstStyle/>
          <a:p>
            <a:pPr eaLnBrk="1" hangingPunct="1"/>
            <a:r>
              <a:rPr lang="en-US" altLang="en-US" b="1" smtClean="0"/>
              <a:t>Source Documentation</a:t>
            </a:r>
          </a:p>
        </p:txBody>
      </p:sp>
      <p:pic>
        <p:nvPicPr>
          <p:cNvPr id="5123"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ontent Placeholder 1"/>
          <p:cNvSpPr>
            <a:spLocks noGrp="1"/>
          </p:cNvSpPr>
          <p:nvPr>
            <p:ph idx="1"/>
          </p:nvPr>
        </p:nvSpPr>
        <p:spPr>
          <a:xfrm>
            <a:off x="457200" y="1641475"/>
            <a:ext cx="8229600" cy="4683125"/>
          </a:xfrm>
        </p:spPr>
        <p:txBody>
          <a:bodyPr/>
          <a:lstStyle/>
          <a:p>
            <a:pPr eaLnBrk="1" hangingPunct="1"/>
            <a:r>
              <a:rPr lang="en-US" altLang="en-US" sz="2800" smtClean="0"/>
              <a:t>Remember, chart notes can </a:t>
            </a:r>
            <a:r>
              <a:rPr lang="en-US" altLang="en-US" sz="2800" i="1" smtClean="0"/>
              <a:t>always </a:t>
            </a:r>
            <a:r>
              <a:rPr lang="en-US" altLang="en-US" sz="2800" smtClean="0"/>
              <a:t>be used to provide supplemental information:</a:t>
            </a:r>
          </a:p>
          <a:p>
            <a:pPr lvl="1" eaLnBrk="1" hangingPunct="1"/>
            <a:r>
              <a:rPr lang="en-US" altLang="en-US" sz="2400" smtClean="0"/>
              <a:t>Explain why procedures in addition to those listed on a checklist were performed </a:t>
            </a:r>
          </a:p>
          <a:p>
            <a:pPr lvl="1" eaLnBrk="1" hangingPunct="1"/>
            <a:r>
              <a:rPr lang="en-US" altLang="en-US" sz="2400" smtClean="0"/>
              <a:t>Explain why procedures listed on a checklist were not performed</a:t>
            </a:r>
          </a:p>
          <a:p>
            <a:pPr lvl="1" eaLnBrk="1" hangingPunct="1"/>
            <a:r>
              <a:rPr lang="en-US" altLang="en-US" sz="2400" smtClean="0"/>
              <a:t>Document procedures performed at interim visits</a:t>
            </a:r>
          </a:p>
          <a:p>
            <a:pPr lvl="1" eaLnBrk="1" hangingPunct="1"/>
            <a:r>
              <a:rPr lang="en-US" altLang="en-US" sz="2400" smtClean="0"/>
              <a:t>Justify updates to source documents, document discussions with participants, clarify something on a CRF, explain discrepancies, etc.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166"/>
    </mc:Choice>
    <mc:Fallback>
      <p:transition spd="slow" advTm="45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533400"/>
            <a:ext cx="8382000" cy="762000"/>
          </a:xfrm>
        </p:spPr>
        <p:txBody>
          <a:bodyPr/>
          <a:lstStyle/>
          <a:p>
            <a:pPr eaLnBrk="1" hangingPunct="1"/>
            <a:r>
              <a:rPr lang="en-US" altLang="en-US" b="1" smtClean="0"/>
              <a:t>Resources</a:t>
            </a:r>
          </a:p>
        </p:txBody>
      </p:sp>
      <p:sp>
        <p:nvSpPr>
          <p:cNvPr id="6147" name="Rectangle 3"/>
          <p:cNvSpPr>
            <a:spLocks noGrp="1" noChangeArrowheads="1"/>
          </p:cNvSpPr>
          <p:nvPr>
            <p:ph type="body" idx="1"/>
          </p:nvPr>
        </p:nvSpPr>
        <p:spPr/>
        <p:txBody>
          <a:bodyPr/>
          <a:lstStyle/>
          <a:p>
            <a:pPr eaLnBrk="1" hangingPunct="1"/>
            <a:r>
              <a:rPr lang="en-US" altLang="en-US" sz="3600" smtClean="0"/>
              <a:t>All resources discussed during this training are available on the MTN webpage under MTN-016:</a:t>
            </a:r>
          </a:p>
          <a:p>
            <a:pPr lvl="1" eaLnBrk="1" hangingPunct="1"/>
            <a:r>
              <a:rPr lang="en-US" altLang="en-US" smtClean="0"/>
              <a:t>www.mtnstopshiv.org</a:t>
            </a:r>
          </a:p>
        </p:txBody>
      </p:sp>
      <p:pic>
        <p:nvPicPr>
          <p:cNvPr id="6148"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429125"/>
            <a:ext cx="2447925" cy="2003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904"/>
    </mc:Choice>
    <mc:Fallback>
      <p:transition spd="slow" advTm="38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1143000"/>
          </a:xfrm>
        </p:spPr>
        <p:txBody>
          <a:bodyPr/>
          <a:lstStyle/>
          <a:p>
            <a:pPr eaLnBrk="1" hangingPunct="1"/>
            <a:r>
              <a:rPr lang="en-US" altLang="en-US" smtClean="0"/>
              <a:t>Resources</a:t>
            </a:r>
          </a:p>
        </p:txBody>
      </p:sp>
      <p:sp>
        <p:nvSpPr>
          <p:cNvPr id="3" name="Content Placeholder 2"/>
          <p:cNvSpPr>
            <a:spLocks noGrp="1"/>
          </p:cNvSpPr>
          <p:nvPr>
            <p:ph idx="1"/>
          </p:nvPr>
        </p:nvSpPr>
        <p:spPr>
          <a:xfrm>
            <a:off x="457200" y="1447800"/>
            <a:ext cx="8229600" cy="4530725"/>
          </a:xfrm>
        </p:spPr>
        <p:txBody>
          <a:bodyPr/>
          <a:lstStyle/>
          <a:p>
            <a:pPr eaLnBrk="1" hangingPunct="1">
              <a:defRPr/>
            </a:pPr>
            <a:r>
              <a:rPr lang="en-US" sz="2800" dirty="0" smtClean="0"/>
              <a:t>Study implementation tools section of website includes:</a:t>
            </a:r>
          </a:p>
          <a:p>
            <a:pPr lvl="1" eaLnBrk="1" hangingPunct="1">
              <a:defRPr/>
            </a:pPr>
            <a:r>
              <a:rPr lang="en-US" sz="2400" dirty="0" smtClean="0"/>
              <a:t>Template Visit Checklists</a:t>
            </a:r>
          </a:p>
          <a:p>
            <a:pPr lvl="1" eaLnBrk="1" hangingPunct="1">
              <a:defRPr/>
            </a:pPr>
            <a:r>
              <a:rPr lang="en-US" sz="2400" dirty="0" smtClean="0"/>
              <a:t>IC Comprehension Tools</a:t>
            </a:r>
          </a:p>
          <a:p>
            <a:pPr lvl="1" eaLnBrk="1" hangingPunct="1">
              <a:defRPr/>
            </a:pPr>
            <a:r>
              <a:rPr lang="en-US" sz="2400" dirty="0" smtClean="0"/>
              <a:t>Tools and Worksheets</a:t>
            </a:r>
          </a:p>
          <a:p>
            <a:pPr lvl="1" eaLnBrk="1" hangingPunct="1">
              <a:defRPr/>
            </a:pPr>
            <a:r>
              <a:rPr lang="en-US" sz="2400" dirty="0" smtClean="0"/>
              <a:t>Template SOPs</a:t>
            </a:r>
          </a:p>
          <a:p>
            <a:pPr lvl="1" eaLnBrk="1" hangingPunct="1">
              <a:defRPr/>
            </a:pPr>
            <a:r>
              <a:rPr lang="en-US" sz="2400" dirty="0" smtClean="0"/>
              <a:t>Operational Reminders</a:t>
            </a:r>
          </a:p>
          <a:p>
            <a:pPr marL="471487" lvl="1" indent="0" eaLnBrk="1" hangingPunct="1">
              <a:buFont typeface="Wingdings" panose="05000000000000000000" pitchFamily="2" charset="2"/>
              <a:buNone/>
              <a:defRPr/>
            </a:pPr>
            <a:endParaRPr lang="en-US" dirty="0" smtClean="0"/>
          </a:p>
          <a:p>
            <a:pPr marL="0" lvl="1" indent="0" eaLnBrk="1" hangingPunct="1">
              <a:buFont typeface="Wingdings" panose="05000000000000000000" pitchFamily="2" charset="2"/>
              <a:buNone/>
              <a:defRPr/>
            </a:pPr>
            <a:r>
              <a:rPr lang="en-US" sz="2400" i="1" dirty="0" smtClean="0"/>
              <a:t>Because MTN-016 visits are so infrequent, it can be helpful to have resources for staff readily available.  If there is a tool that would be helpful that you don’t have, ask the management team if they can develop it!</a:t>
            </a:r>
          </a:p>
        </p:txBody>
      </p:sp>
      <p:pic>
        <p:nvPicPr>
          <p:cNvPr id="717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175" y="1981200"/>
            <a:ext cx="3379788"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0392"/>
    </mc:Choice>
    <mc:Fallback>
      <p:transition spd="slow" advTm="503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533400"/>
            <a:ext cx="8382000" cy="762000"/>
          </a:xfrm>
        </p:spPr>
        <p:txBody>
          <a:bodyPr/>
          <a:lstStyle/>
          <a:p>
            <a:pPr eaLnBrk="1" hangingPunct="1"/>
            <a:r>
              <a:rPr lang="en-US" altLang="en-US" b="1" smtClean="0"/>
              <a:t>Reporting</a:t>
            </a:r>
          </a:p>
        </p:txBody>
      </p:sp>
      <p:sp>
        <p:nvSpPr>
          <p:cNvPr id="8195" name="Rectangle 3"/>
          <p:cNvSpPr>
            <a:spLocks noGrp="1" noChangeArrowheads="1"/>
          </p:cNvSpPr>
          <p:nvPr>
            <p:ph type="body" idx="1"/>
          </p:nvPr>
        </p:nvSpPr>
        <p:spPr>
          <a:xfrm>
            <a:off x="457200" y="1524000"/>
            <a:ext cx="8229600" cy="4606925"/>
          </a:xfrm>
        </p:spPr>
        <p:txBody>
          <a:bodyPr/>
          <a:lstStyle/>
          <a:p>
            <a:pPr eaLnBrk="1" hangingPunct="1">
              <a:lnSpc>
                <a:spcPct val="90000"/>
              </a:lnSpc>
            </a:pPr>
            <a:r>
              <a:rPr lang="en-US" altLang="en-US" smtClean="0"/>
              <a:t>SCHARP will post some reports to Atlas, based on information received via DataFax</a:t>
            </a:r>
          </a:p>
        </p:txBody>
      </p:sp>
      <p:pic>
        <p:nvPicPr>
          <p:cNvPr id="8196"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8" y="2998788"/>
            <a:ext cx="83153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706"/>
    </mc:Choice>
    <mc:Fallback>
      <p:transition spd="slow" advTm="23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762000"/>
          </a:xfrm>
        </p:spPr>
        <p:txBody>
          <a:bodyPr/>
          <a:lstStyle/>
          <a:p>
            <a:pPr eaLnBrk="1" hangingPunct="1"/>
            <a:r>
              <a:rPr lang="en-US" altLang="en-US" b="1" smtClean="0"/>
              <a:t>Reporting</a:t>
            </a:r>
          </a:p>
        </p:txBody>
      </p:sp>
      <p:sp>
        <p:nvSpPr>
          <p:cNvPr id="9219" name="Rectangle 3"/>
          <p:cNvSpPr>
            <a:spLocks noGrp="1" noChangeArrowheads="1"/>
          </p:cNvSpPr>
          <p:nvPr>
            <p:ph type="body" idx="1"/>
          </p:nvPr>
        </p:nvSpPr>
        <p:spPr>
          <a:xfrm>
            <a:off x="457200" y="1717675"/>
            <a:ext cx="8229600" cy="4606925"/>
          </a:xfrm>
        </p:spPr>
        <p:txBody>
          <a:bodyPr/>
          <a:lstStyle/>
          <a:p>
            <a:pPr eaLnBrk="1" hangingPunct="1"/>
            <a:r>
              <a:rPr lang="en-US" altLang="en-US" smtClean="0"/>
              <a:t>Additionally, each MTN-016 site is required to submit monthly accrual statistics directly to FHI 360 on the 15</a:t>
            </a:r>
            <a:r>
              <a:rPr lang="en-US" altLang="en-US" baseline="30000" smtClean="0"/>
              <a:t>th</a:t>
            </a:r>
            <a:r>
              <a:rPr lang="en-US" altLang="en-US" smtClean="0"/>
              <a:t> of each month.</a:t>
            </a:r>
          </a:p>
          <a:p>
            <a:pPr eaLnBrk="1" hangingPunct="1"/>
            <a:endParaRPr lang="en-US" altLang="en-US" smtClean="0"/>
          </a:p>
        </p:txBody>
      </p:sp>
      <p:pic>
        <p:nvPicPr>
          <p:cNvPr id="9220" name="Picture 4" descr="MTN LOGO_Fi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71925"/>
            <a:ext cx="91440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3771"/>
    </mc:Choice>
    <mc:Fallback>
      <p:transition spd="slow" advTm="93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2555875"/>
            <a:ext cx="8229600" cy="4302125"/>
          </a:xfrm>
        </p:spPr>
        <p:txBody>
          <a:bodyPr/>
          <a:lstStyle/>
          <a:p>
            <a:pPr marL="0" indent="0" algn="ctr">
              <a:buFont typeface="Wingdings" panose="05000000000000000000" pitchFamily="2" charset="2"/>
              <a:buNone/>
            </a:pPr>
            <a:r>
              <a:rPr lang="en-US" altLang="en-US" sz="4800" smtClean="0"/>
              <a:t>Questions?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356"/>
    </mc:Choice>
    <mc:Fallback>
      <p:transition spd="slow" advTm="183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351</Words>
  <Application>Microsoft Office PowerPoint</Application>
  <PresentationFormat>On-screen Show (4:3)</PresentationFormat>
  <Paragraphs>35</Paragraphs>
  <Slides>8</Slides>
  <Notes>2</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Times New Roman</vt:lpstr>
      <vt:lpstr>Arial</vt:lpstr>
      <vt:lpstr>Wingdings</vt:lpstr>
      <vt:lpstr>Calibri</vt:lpstr>
      <vt:lpstr>Quadrant</vt:lpstr>
      <vt:lpstr>MTN-016</vt:lpstr>
      <vt:lpstr>Source Documentation</vt:lpstr>
      <vt:lpstr>Source Documentation</vt:lpstr>
      <vt:lpstr>Resources</vt:lpstr>
      <vt:lpstr>Resources</vt:lpstr>
      <vt:lpstr>Reporting</vt:lpstr>
      <vt:lpstr>Reporting</vt:lpstr>
      <vt:lpstr>PowerPoint Presentation</vt:lpstr>
    </vt:vector>
  </TitlesOfParts>
  <Company>MTN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Rachel Scheckter</cp:lastModifiedBy>
  <cp:revision>17</cp:revision>
  <dcterms:created xsi:type="dcterms:W3CDTF">2008-01-29T12:38:48Z</dcterms:created>
  <dcterms:modified xsi:type="dcterms:W3CDTF">2014-11-07T20:00:09Z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874963178</vt:i4>
  </property>
  <property fmtid="{D5CDD505-2E9C-101B-9397-08002B2CF9AE}" pid="3" name="_NewReviewCycle">
    <vt:lpwstr/>
  </property>
  <property fmtid="{D5CDD505-2E9C-101B-9397-08002B2CF9AE}" pid="4" name="_EmailSubject">
    <vt:lpwstr>MTN-016 training 5 of 5</vt:lpwstr>
  </property>
  <property fmtid="{D5CDD505-2E9C-101B-9397-08002B2CF9AE}" pid="5" name="_AuthorEmail">
    <vt:lpwstr>RScheckter@fhi360.org</vt:lpwstr>
  </property>
  <property fmtid="{D5CDD505-2E9C-101B-9397-08002B2CF9AE}" pid="6" name="_AuthorEmailDisplayName">
    <vt:lpwstr>Rachel Scheckter</vt:lpwstr>
  </property>
</Properties>
</file>